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0" r:id="rId2"/>
    <p:sldId id="322" r:id="rId3"/>
    <p:sldId id="321" r:id="rId4"/>
    <p:sldId id="326" r:id="rId5"/>
    <p:sldId id="323" r:id="rId6"/>
    <p:sldId id="350" r:id="rId7"/>
    <p:sldId id="328" r:id="rId8"/>
    <p:sldId id="333" r:id="rId9"/>
    <p:sldId id="334" r:id="rId10"/>
    <p:sldId id="338" r:id="rId11"/>
    <p:sldId id="325" r:id="rId12"/>
    <p:sldId id="324" r:id="rId13"/>
    <p:sldId id="327" r:id="rId14"/>
    <p:sldId id="329" r:id="rId15"/>
    <p:sldId id="330" r:id="rId16"/>
    <p:sldId id="331" r:id="rId17"/>
    <p:sldId id="332" r:id="rId18"/>
    <p:sldId id="336" r:id="rId19"/>
    <p:sldId id="337" r:id="rId20"/>
    <p:sldId id="339" r:id="rId21"/>
    <p:sldId id="340" r:id="rId22"/>
    <p:sldId id="341" r:id="rId23"/>
    <p:sldId id="342" r:id="rId24"/>
    <p:sldId id="343" r:id="rId25"/>
    <p:sldId id="346" r:id="rId26"/>
    <p:sldId id="345" r:id="rId27"/>
    <p:sldId id="351" r:id="rId28"/>
    <p:sldId id="347" r:id="rId29"/>
    <p:sldId id="348" r:id="rId30"/>
    <p:sldId id="34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212F"/>
    <a:srgbClr val="472664"/>
    <a:srgbClr val="C00000"/>
    <a:srgbClr val="BFBFBF"/>
    <a:srgbClr val="FFFFFF"/>
    <a:srgbClr val="FF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3" autoAdjust="0"/>
    <p:restoredTop sz="88996" autoAdjust="0"/>
  </p:normalViewPr>
  <p:slideViewPr>
    <p:cSldViewPr>
      <p:cViewPr varScale="1">
        <p:scale>
          <a:sx n="79" d="100"/>
          <a:sy n="79" d="100"/>
        </p:scale>
        <p:origin x="16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854438571890844"/>
          <c:y val="4.28571428571428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866568241469821"/>
          <c:y val="0.12558867641544808"/>
          <c:w val="0.62850213254593179"/>
          <c:h val="0.7182881514810648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By Region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Barrie</c:v>
                </c:pt>
                <c:pt idx="1">
                  <c:v>North Simcoe</c:v>
                </c:pt>
                <c:pt idx="2">
                  <c:v>Orillia and area</c:v>
                </c:pt>
                <c:pt idx="3">
                  <c:v>South Georgian Bay</c:v>
                </c:pt>
                <c:pt idx="4">
                  <c:v>South Simcoe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305</c:v>
                </c:pt>
                <c:pt idx="1">
                  <c:v>160</c:v>
                </c:pt>
                <c:pt idx="2">
                  <c:v>97</c:v>
                </c:pt>
                <c:pt idx="3">
                  <c:v>37</c:v>
                </c:pt>
                <c:pt idx="4">
                  <c:v>25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454212059109051E-2"/>
          <c:y val="0.85612410948631423"/>
          <c:w val="0.90195915579045771"/>
          <c:h val="0.1295901762279715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473C1-1324-4E21-91A4-3A8ED893536A}" type="datetimeFigureOut">
              <a:rPr lang="en-CA" smtClean="0"/>
              <a:t>2018-11-28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B7204-2D01-4E24-90C0-2108155D79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4242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7204-2D01-4E24-90C0-2108155D79D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3122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7204-2D01-4E24-90C0-2108155D79D5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0232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7204-2D01-4E24-90C0-2108155D79D5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6313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7204-2D01-4E24-90C0-2108155D79D5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8442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7204-2D01-4E24-90C0-2108155D79D5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4627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7204-2D01-4E24-90C0-2108155D79D5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6277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7204-2D01-4E24-90C0-2108155D79D5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8012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7204-2D01-4E24-90C0-2108155D79D5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5948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7204-2D01-4E24-90C0-2108155D79D5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286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7204-2D01-4E24-90C0-2108155D79D5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6031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7204-2D01-4E24-90C0-2108155D79D5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351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7204-2D01-4E24-90C0-2108155D79D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4349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7204-2D01-4E24-90C0-2108155D79D5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8280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7204-2D01-4E24-90C0-2108155D79D5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481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7204-2D01-4E24-90C0-2108155D79D5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11340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7204-2D01-4E24-90C0-2108155D79D5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8387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7204-2D01-4E24-90C0-2108155D79D5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13605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7204-2D01-4E24-90C0-2108155D79D5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4054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7204-2D01-4E24-90C0-2108155D79D5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96448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7204-2D01-4E24-90C0-2108155D79D5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5098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7204-2D01-4E24-90C0-2108155D79D5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26361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7204-2D01-4E24-90C0-2108155D79D5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57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7204-2D01-4E24-90C0-2108155D79D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37686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7204-2D01-4E24-90C0-2108155D79D5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5639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7204-2D01-4E24-90C0-2108155D79D5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029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7204-2D01-4E24-90C0-2108155D79D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251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7204-2D01-4E24-90C0-2108155D79D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5982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7204-2D01-4E24-90C0-2108155D79D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291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7204-2D01-4E24-90C0-2108155D79D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4187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7204-2D01-4E24-90C0-2108155D79D5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69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261E-6EF1-4343-AE21-7B89F524FA10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42B9-A473-4274-B968-8D242B2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05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261E-6EF1-4343-AE21-7B89F524FA10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42B9-A473-4274-B968-8D242B2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2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261E-6EF1-4343-AE21-7B89F524FA10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42B9-A473-4274-B968-8D242B2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1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261E-6EF1-4343-AE21-7B89F524FA10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42B9-A473-4274-B968-8D242B2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5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261E-6EF1-4343-AE21-7B89F524FA10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42B9-A473-4274-B968-8D242B2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7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261E-6EF1-4343-AE21-7B89F524FA10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42B9-A473-4274-B968-8D242B2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261E-6EF1-4343-AE21-7B89F524FA10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42B9-A473-4274-B968-8D242B2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2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261E-6EF1-4343-AE21-7B89F524FA10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42B9-A473-4274-B968-8D242B2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9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261E-6EF1-4343-AE21-7B89F524FA10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42B9-A473-4274-B968-8D242B2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7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261E-6EF1-4343-AE21-7B89F524FA10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42B9-A473-4274-B968-8D242B2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4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261E-6EF1-4343-AE21-7B89F524FA10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42B9-A473-4274-B968-8D242B2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0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0261E-6EF1-4343-AE21-7B89F524FA10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542B9-A473-4274-B968-8D242B2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3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495800"/>
          </a:xfrm>
          <a:prstGeom prst="rect">
            <a:avLst/>
          </a:prstGeom>
          <a:solidFill>
            <a:srgbClr val="47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4971"/>
          <a:stretch/>
        </p:blipFill>
        <p:spPr>
          <a:xfrm>
            <a:off x="0" y="4626188"/>
            <a:ext cx="9144000" cy="23080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32004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 Simcoe County</a:t>
            </a:r>
          </a:p>
          <a:p>
            <a:r>
              <a:rPr lang="en-CA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Homeless Enumeration Report</a:t>
            </a:r>
            <a:r>
              <a:rPr lang="en-CA" sz="28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CA" sz="28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9728"/>
            <a:ext cx="3581400" cy="6858000"/>
          </a:xfrm>
          <a:prstGeom prst="rect">
            <a:avLst/>
          </a:prstGeom>
          <a:solidFill>
            <a:srgbClr val="47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231" t="35774" r="9231" b="14846"/>
          <a:stretch/>
        </p:blipFill>
        <p:spPr>
          <a:xfrm>
            <a:off x="5090809" y="76200"/>
            <a:ext cx="4038600" cy="949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286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 graphics</a:t>
            </a:r>
            <a:r>
              <a:rPr lang="en-CA" sz="48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CA" sz="48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7200" y="1760548"/>
            <a:ext cx="428179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6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5097" y="3810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LGBTQ+</a:t>
            </a:r>
          </a:p>
        </p:txBody>
      </p:sp>
      <p:pic>
        <p:nvPicPr>
          <p:cNvPr id="4098" name="Picture 2" descr="Image result for lgbtq ic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33"/>
          <a:stretch/>
        </p:blipFill>
        <p:spPr bwMode="auto">
          <a:xfrm>
            <a:off x="5548008" y="4724400"/>
            <a:ext cx="1825977" cy="158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9728"/>
            <a:ext cx="3048000" cy="6858000"/>
          </a:xfrm>
          <a:prstGeom prst="rect">
            <a:avLst/>
          </a:prstGeom>
          <a:solidFill>
            <a:srgbClr val="47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231" t="35774" r="9231" b="14846"/>
          <a:stretch/>
        </p:blipFill>
        <p:spPr>
          <a:xfrm>
            <a:off x="5090809" y="76200"/>
            <a:ext cx="4038600" cy="949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2860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City/ Town</a:t>
            </a:r>
            <a:r>
              <a:rPr lang="en-CA" sz="48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CA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CA" sz="4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83732" y="1752600"/>
            <a:ext cx="1285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3600" b="1" dirty="0" smtClean="0">
                <a:solidFill>
                  <a:srgbClr val="4726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305</a:t>
            </a:r>
          </a:p>
          <a:p>
            <a:pPr algn="r"/>
            <a:r>
              <a:rPr lang="en-CA" sz="3600" b="1" smtClean="0">
                <a:solidFill>
                  <a:srgbClr val="4726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138</a:t>
            </a:r>
            <a:endParaRPr lang="en-CA" sz="3600" b="1" dirty="0" smtClean="0">
              <a:solidFill>
                <a:srgbClr val="4726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CA" sz="3600" b="1" dirty="0" smtClean="0">
                <a:solidFill>
                  <a:srgbClr val="4726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97</a:t>
            </a:r>
          </a:p>
          <a:p>
            <a:pPr algn="r"/>
            <a:r>
              <a:rPr lang="en-CA" sz="3600" b="1" dirty="0" smtClean="0">
                <a:solidFill>
                  <a:srgbClr val="4726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</a:t>
            </a:r>
          </a:p>
          <a:p>
            <a:pPr algn="r"/>
            <a:r>
              <a:rPr lang="en-CA" sz="3600" b="1" dirty="0" smtClean="0">
                <a:solidFill>
                  <a:srgbClr val="4726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</a:t>
            </a:r>
          </a:p>
          <a:p>
            <a:pPr algn="r"/>
            <a:r>
              <a:rPr lang="en-CA" sz="3600" b="1" dirty="0" smtClean="0">
                <a:solidFill>
                  <a:srgbClr val="4726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</a:t>
            </a:r>
          </a:p>
          <a:p>
            <a:pPr algn="r"/>
            <a:r>
              <a:rPr lang="en-CA" sz="3600" b="1" dirty="0" smtClean="0">
                <a:solidFill>
                  <a:srgbClr val="4726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</a:p>
          <a:p>
            <a:pPr algn="r"/>
            <a:r>
              <a:rPr lang="en-CA" sz="3600" b="1" dirty="0" smtClean="0">
                <a:solidFill>
                  <a:srgbClr val="4726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endParaRPr lang="en-CA" sz="3600" b="1" dirty="0">
              <a:solidFill>
                <a:srgbClr val="4726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3464" y="1752600"/>
            <a:ext cx="52675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Barrie</a:t>
            </a:r>
          </a:p>
          <a:p>
            <a:r>
              <a:rPr lang="en-CA" sz="3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Midland</a:t>
            </a:r>
          </a:p>
          <a:p>
            <a:r>
              <a:rPr lang="en-CA" sz="3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Orillia</a:t>
            </a:r>
          </a:p>
          <a:p>
            <a:r>
              <a:rPr lang="en-CA" sz="3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Collingwood</a:t>
            </a:r>
          </a:p>
          <a:p>
            <a:r>
              <a:rPr lang="en-CA" sz="3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Alliston</a:t>
            </a:r>
          </a:p>
          <a:p>
            <a:r>
              <a:rPr lang="en-CA" sz="3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Penetenguishene</a:t>
            </a:r>
            <a:endParaRPr lang="en-CA" sz="3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sz="3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</a:t>
            </a:r>
            <a:r>
              <a:rPr lang="en-CA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Simcoe County</a:t>
            </a:r>
            <a:endParaRPr lang="en-CA" sz="3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sz="3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Wasaga</a:t>
            </a:r>
            <a:r>
              <a:rPr lang="en-CA" sz="3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Beach</a:t>
            </a:r>
          </a:p>
          <a:p>
            <a:endParaRPr lang="en-CA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4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9728"/>
            <a:ext cx="3276600" cy="6858000"/>
          </a:xfrm>
          <a:prstGeom prst="rect">
            <a:avLst/>
          </a:prstGeom>
          <a:solidFill>
            <a:srgbClr val="47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231" t="35774" r="9231" b="14846"/>
          <a:stretch/>
        </p:blipFill>
        <p:spPr>
          <a:xfrm>
            <a:off x="5090809" y="76200"/>
            <a:ext cx="4038600" cy="949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286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Region</a:t>
            </a:r>
            <a:r>
              <a:rPr lang="en-CA" sz="48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CA" sz="48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063292567"/>
              </p:ext>
            </p:extLst>
          </p:nvPr>
        </p:nvGraphicFramePr>
        <p:xfrm>
          <a:off x="3429000" y="1219200"/>
          <a:ext cx="5562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2894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9728"/>
            <a:ext cx="3276600" cy="6858000"/>
          </a:xfrm>
          <a:prstGeom prst="rect">
            <a:avLst/>
          </a:prstGeom>
          <a:solidFill>
            <a:srgbClr val="47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231" t="35774" r="9231" b="14846"/>
          <a:stretch/>
        </p:blipFill>
        <p:spPr>
          <a:xfrm>
            <a:off x="5090809" y="76200"/>
            <a:ext cx="4038600" cy="949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286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 Type</a:t>
            </a:r>
            <a:r>
              <a:rPr lang="en-CA" sz="48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CA" sz="48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367340"/>
              </p:ext>
            </p:extLst>
          </p:nvPr>
        </p:nvGraphicFramePr>
        <p:xfrm>
          <a:off x="3505200" y="2057400"/>
          <a:ext cx="5257800" cy="3352801"/>
        </p:xfrm>
        <a:graphic>
          <a:graphicData uri="http://schemas.openxmlformats.org/drawingml/2006/table">
            <a:tbl>
              <a:tblPr bandRow="1">
                <a:tableStyleId>{E929F9F4-4A8F-4326-A1B4-22849713DDAB}</a:tableStyleId>
              </a:tblPr>
              <a:tblGrid>
                <a:gridCol w="3048000"/>
                <a:gridCol w="1066800"/>
                <a:gridCol w="1143000"/>
              </a:tblGrid>
              <a:tr h="919042"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Provisionally Accommodated</a:t>
                      </a:r>
                      <a:endParaRPr lang="en-CA" sz="2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315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45%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9042"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Emergency Sheltered</a:t>
                      </a:r>
                      <a:endParaRPr lang="en-CA" sz="2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292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42%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5675"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Unsheltered</a:t>
                      </a:r>
                      <a:endParaRPr lang="en-CA" sz="2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82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12%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9042"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Unknown</a:t>
                      </a:r>
                      <a:endParaRPr lang="en-CA" sz="2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8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1%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15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510468" cy="6858000"/>
          </a:xfrm>
          <a:prstGeom prst="rect">
            <a:avLst/>
          </a:prstGeom>
          <a:solidFill>
            <a:srgbClr val="47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231" t="35774" r="9231" b="14846"/>
          <a:stretch/>
        </p:blipFill>
        <p:spPr>
          <a:xfrm>
            <a:off x="5090809" y="76200"/>
            <a:ext cx="4038600" cy="949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921" y="228600"/>
            <a:ext cx="3523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 4 </a:t>
            </a:r>
            <a:endParaRPr lang="en-CA" sz="36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reasons </a:t>
            </a:r>
            <a:r>
              <a:rPr lang="en-CA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homelessness</a:t>
            </a:r>
            <a:r>
              <a:rPr lang="en-CA" sz="32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CA" sz="32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7678"/>
              </p:ext>
            </p:extLst>
          </p:nvPr>
        </p:nvGraphicFramePr>
        <p:xfrm>
          <a:off x="4724400" y="1600199"/>
          <a:ext cx="4191000" cy="4572000"/>
        </p:xfrm>
        <a:graphic>
          <a:graphicData uri="http://schemas.openxmlformats.org/drawingml/2006/table">
            <a:tbl>
              <a:tblPr bandRow="1">
                <a:tableStyleId>{E929F9F4-4A8F-4326-A1B4-22849713DDAB}</a:tableStyleId>
              </a:tblPr>
              <a:tblGrid>
                <a:gridCol w="3104445"/>
                <a:gridCol w="1086555"/>
              </a:tblGrid>
              <a:tr h="1091459"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Addiction/Substance</a:t>
                      </a:r>
                      <a:r>
                        <a:rPr lang="en-CA" sz="2000" baseline="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use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>
                          <a:solidFill>
                            <a:srgbClr val="A6212F"/>
                          </a:solidFill>
                        </a:rPr>
                        <a:t>21%</a:t>
                      </a:r>
                      <a:endParaRPr lang="en-CA" sz="2800" b="1" dirty="0">
                        <a:solidFill>
                          <a:srgbClr val="A6212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94541"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Inability to pay rent/ mortgage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>
                          <a:solidFill>
                            <a:srgbClr val="A6212F"/>
                          </a:solidFill>
                        </a:rPr>
                        <a:t>20%</a:t>
                      </a:r>
                      <a:endParaRPr lang="en-CA" sz="2800" b="1" dirty="0">
                        <a:solidFill>
                          <a:srgbClr val="A6212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94541"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Conflict with spouse/ partner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>
                          <a:solidFill>
                            <a:srgbClr val="A6212F"/>
                          </a:solidFill>
                        </a:rPr>
                        <a:t>16%</a:t>
                      </a:r>
                      <a:endParaRPr lang="en-CA" sz="2800" b="1" dirty="0">
                        <a:solidFill>
                          <a:srgbClr val="A6212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91459"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Unsafe housing conditions</a:t>
                      </a:r>
                      <a:endParaRPr lang="en-CA" sz="20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>
                          <a:solidFill>
                            <a:srgbClr val="A6212F"/>
                          </a:solidFill>
                        </a:rPr>
                        <a:t>15%</a:t>
                      </a:r>
                      <a:endParaRPr lang="en-CA" sz="2800" b="1" dirty="0">
                        <a:solidFill>
                          <a:srgbClr val="A6212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47266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339" y="1823531"/>
            <a:ext cx="634730" cy="63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695700" y="1689370"/>
            <a:ext cx="990600" cy="990600"/>
          </a:xfrm>
          <a:prstGeom prst="ellipse">
            <a:avLst/>
          </a:prstGeom>
          <a:noFill/>
          <a:ln>
            <a:solidFill>
              <a:srgbClr val="A621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3695700" y="5213215"/>
            <a:ext cx="990600" cy="990600"/>
          </a:xfrm>
          <a:prstGeom prst="ellipse">
            <a:avLst/>
          </a:prstGeom>
          <a:noFill/>
          <a:ln>
            <a:solidFill>
              <a:srgbClr val="A621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3688404" y="4038600"/>
            <a:ext cx="990600" cy="990600"/>
          </a:xfrm>
          <a:prstGeom prst="ellipse">
            <a:avLst/>
          </a:prstGeom>
          <a:noFill/>
          <a:ln>
            <a:solidFill>
              <a:srgbClr val="A621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3688404" y="2863985"/>
            <a:ext cx="990600" cy="990600"/>
          </a:xfrm>
          <a:prstGeom prst="ellipse">
            <a:avLst/>
          </a:prstGeom>
          <a:noFill/>
          <a:ln>
            <a:solidFill>
              <a:srgbClr val="A621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3873635" y="2897620"/>
            <a:ext cx="634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</a:t>
            </a:r>
            <a:endParaRPr lang="en-CA" sz="5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06" y="4147102"/>
            <a:ext cx="773596" cy="77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0322" y="5325133"/>
            <a:ext cx="766763" cy="76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47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231" t="35774" r="9231" b="14846"/>
          <a:stretch/>
        </p:blipFill>
        <p:spPr>
          <a:xfrm>
            <a:off x="5090809" y="76200"/>
            <a:ext cx="4038600" cy="949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2286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Routes to homelessness</a:t>
            </a:r>
            <a:r>
              <a:rPr lang="en-CA" sz="36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CA" sz="36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1382762"/>
            <a:ext cx="4267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99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1/3</a:t>
            </a:r>
            <a:endParaRPr lang="en-CA" sz="166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4165908"/>
            <a:ext cx="571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survey participants reported they were </a:t>
            </a:r>
            <a:r>
              <a:rPr lang="en-CA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newly homeless.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10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951" y="0"/>
            <a:ext cx="3429000" cy="6884773"/>
          </a:xfrm>
          <a:prstGeom prst="rect">
            <a:avLst/>
          </a:prstGeom>
          <a:solidFill>
            <a:srgbClr val="47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231" t="35774" r="9231" b="14846"/>
          <a:stretch/>
        </p:blipFill>
        <p:spPr>
          <a:xfrm>
            <a:off x="5090809" y="76200"/>
            <a:ext cx="4038600" cy="949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618"/>
            <a:ext cx="3631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Routes to homelessness</a:t>
            </a:r>
            <a:r>
              <a:rPr lang="en-CA" sz="36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CA" sz="32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2009" y="1134815"/>
            <a:ext cx="5867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99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28%</a:t>
            </a:r>
            <a:endParaRPr lang="en-CA" sz="166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9006" y="3581400"/>
            <a:ext cx="571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reported having nowhere to live after they left a </a:t>
            </a:r>
            <a:r>
              <a:rPr lang="en-CA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hospital or correctional facility.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Image result for hospital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99" y="5230117"/>
            <a:ext cx="1319213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rison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562600"/>
            <a:ext cx="847300" cy="84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65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8403" y="0"/>
            <a:ext cx="3543603" cy="6897130"/>
          </a:xfrm>
          <a:prstGeom prst="rect">
            <a:avLst/>
          </a:prstGeom>
          <a:solidFill>
            <a:srgbClr val="47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231" t="35774" r="9231" b="14846"/>
          <a:stretch/>
        </p:blipFill>
        <p:spPr>
          <a:xfrm>
            <a:off x="5090809" y="76200"/>
            <a:ext cx="4038600" cy="949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228600"/>
            <a:ext cx="3543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Routes to homelessness</a:t>
            </a:r>
            <a:r>
              <a:rPr lang="en-CA" sz="36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CA" sz="36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059" y="762000"/>
            <a:ext cx="41028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8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24%</a:t>
            </a:r>
            <a:endParaRPr lang="en-CA" sz="115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3844" y="2667000"/>
            <a:ext cx="54653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indicated they had experienced living in foster care settings in their past.</a:t>
            </a:r>
            <a:r>
              <a:rPr lang="en-CA" sz="2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en-CA" sz="28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sz="2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30% of these indicated their first experience of homelessness was before they exited foster care.</a:t>
            </a:r>
            <a:endParaRPr lang="en-CA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 descr="Image result for child paren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535" y="5395784"/>
            <a:ext cx="1412874" cy="141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4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9728"/>
            <a:ext cx="3505200" cy="6858000"/>
          </a:xfrm>
          <a:prstGeom prst="rect">
            <a:avLst/>
          </a:prstGeom>
          <a:solidFill>
            <a:srgbClr val="47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231" t="35774" r="9231" b="14846"/>
          <a:stretch/>
        </p:blipFill>
        <p:spPr>
          <a:xfrm>
            <a:off x="5090809" y="76200"/>
            <a:ext cx="4038600" cy="949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399" y="228600"/>
            <a:ext cx="3391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 key findings</a:t>
            </a:r>
            <a:r>
              <a:rPr lang="en-CA" sz="48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CA" sz="48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81919" y="1394111"/>
            <a:ext cx="50810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Females were found to have more complex and challenging housing support needs than males, with </a:t>
            </a:r>
            <a:r>
              <a:rPr lang="en-CA" sz="28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65%</a:t>
            </a:r>
            <a:r>
              <a:rPr lang="en-CA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females and </a:t>
            </a:r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51%</a:t>
            </a:r>
            <a:r>
              <a:rPr lang="en-CA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males reporting higher needs</a:t>
            </a:r>
            <a:r>
              <a:rPr lang="en-CA" sz="2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CA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471" y="4424139"/>
            <a:ext cx="214597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9728"/>
            <a:ext cx="3505200" cy="6858000"/>
          </a:xfrm>
          <a:prstGeom prst="rect">
            <a:avLst/>
          </a:prstGeom>
          <a:solidFill>
            <a:srgbClr val="47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231" t="35774" r="9231" b="14846"/>
          <a:stretch/>
        </p:blipFill>
        <p:spPr>
          <a:xfrm>
            <a:off x="5090809" y="76200"/>
            <a:ext cx="4038600" cy="949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399" y="228600"/>
            <a:ext cx="3391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 key findings</a:t>
            </a:r>
            <a:r>
              <a:rPr lang="en-CA" sz="48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CA" sz="48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599" y="762000"/>
            <a:ext cx="50810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b="1" dirty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276</a:t>
            </a:r>
            <a:r>
              <a:rPr lang="en-CA" sz="9600" b="1" dirty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CA" sz="4400" b="1" dirty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(57%)</a:t>
            </a:r>
            <a:r>
              <a:rPr lang="en-CA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CA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Acuity</a:t>
            </a:r>
          </a:p>
          <a:p>
            <a:r>
              <a:rPr lang="en-CA" sz="72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260</a:t>
            </a:r>
            <a:r>
              <a:rPr lang="en-CA" sz="44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(57%) </a:t>
            </a:r>
          </a:p>
          <a:p>
            <a:r>
              <a:rPr lang="en-CA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Chronic Homelessness </a:t>
            </a:r>
          </a:p>
          <a:p>
            <a:r>
              <a:rPr lang="en-CA" sz="72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  <a:r>
              <a:rPr lang="en-CA" sz="44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CA" sz="4400" b="1" dirty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(21%)</a:t>
            </a:r>
          </a:p>
          <a:p>
            <a:r>
              <a:rPr lang="en-CA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Episodic Homelessness </a:t>
            </a:r>
          </a:p>
          <a:p>
            <a:r>
              <a:rPr lang="en-CA" sz="72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68</a:t>
            </a:r>
            <a:r>
              <a:rPr lang="en-CA" sz="44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CA" sz="4400" b="1" dirty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(14%)</a:t>
            </a:r>
          </a:p>
          <a:p>
            <a:r>
              <a:rPr lang="en-CA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Tri-morbidity (Health Issues)</a:t>
            </a:r>
            <a:endParaRPr lang="en-CA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CA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CA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rgbClr val="47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231" t="35774" r="9231" b="14846"/>
          <a:stretch/>
        </p:blipFill>
        <p:spPr>
          <a:xfrm>
            <a:off x="5090809" y="76200"/>
            <a:ext cx="4038600" cy="949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2557205" y="3013501"/>
            <a:ext cx="6400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Acknowledgements</a:t>
            </a:r>
            <a:r>
              <a:rPr lang="en-CA" sz="48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CA" sz="48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1035254"/>
            <a:ext cx="6324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Enumeration Project:</a:t>
            </a:r>
          </a:p>
          <a:p>
            <a:r>
              <a:rPr lang="en-CA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Simcoe County Homeless Enumeration was led by the </a:t>
            </a:r>
            <a:r>
              <a:rPr lang="en-CA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County of Simcoe </a:t>
            </a:r>
            <a:r>
              <a:rPr lang="en-CA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partnership with the </a:t>
            </a:r>
          </a:p>
          <a:p>
            <a:r>
              <a:rPr lang="en-CA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Simcoe County Alliance to End Homelessness</a:t>
            </a:r>
          </a:p>
          <a:p>
            <a:endParaRPr lang="en-CA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Staff: </a:t>
            </a:r>
            <a:r>
              <a:rPr lang="en-CA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Olivia Forrest, Project Manager &amp; </a:t>
            </a:r>
          </a:p>
          <a:p>
            <a:r>
              <a:rPr lang="en-CA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Toni Crowe, Project Coordinator</a:t>
            </a:r>
          </a:p>
          <a:p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sz="20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 Planning Team Leads:</a:t>
            </a:r>
          </a:p>
          <a:p>
            <a:r>
              <a:rPr lang="en-CA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Barrie Lead: </a:t>
            </a:r>
            <a:r>
              <a:rPr lang="en-CA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Sara Peddle</a:t>
            </a:r>
          </a:p>
          <a:p>
            <a:r>
              <a:rPr lang="en-CA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North Simcoe Lead: </a:t>
            </a:r>
            <a:r>
              <a:rPr lang="en-CA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Sonia </a:t>
            </a:r>
            <a:r>
              <a:rPr lang="en-CA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Ladouceur</a:t>
            </a:r>
            <a:endParaRPr lang="en-CA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Orillia and Area Lead: </a:t>
            </a:r>
            <a:r>
              <a:rPr lang="en-CA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Joyce Ward</a:t>
            </a:r>
          </a:p>
          <a:p>
            <a:r>
              <a:rPr lang="en-CA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South Georgian Bay Lead: </a:t>
            </a:r>
            <a:r>
              <a:rPr lang="en-CA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Laurie </a:t>
            </a:r>
            <a:r>
              <a:rPr lang="en-CA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Straughan</a:t>
            </a:r>
            <a:endParaRPr lang="en-CA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South Simcoe Lead: </a:t>
            </a:r>
            <a:r>
              <a:rPr lang="en-CA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Jenn Fleury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8041" t="60046" r="10621" b="19450"/>
          <a:stretch/>
        </p:blipFill>
        <p:spPr>
          <a:xfrm>
            <a:off x="1853119" y="5562600"/>
            <a:ext cx="6814226" cy="10042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76400" y="5353854"/>
            <a:ext cx="609600" cy="361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43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9728"/>
            <a:ext cx="3505200" cy="6858000"/>
          </a:xfrm>
          <a:prstGeom prst="rect">
            <a:avLst/>
          </a:prstGeom>
          <a:solidFill>
            <a:srgbClr val="47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70506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9231" t="35774" r="9231" b="14846"/>
          <a:stretch/>
        </p:blipFill>
        <p:spPr>
          <a:xfrm>
            <a:off x="5090809" y="76200"/>
            <a:ext cx="4038600" cy="949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399" y="228600"/>
            <a:ext cx="3391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 key findings</a:t>
            </a:r>
            <a:r>
              <a:rPr lang="en-CA" sz="48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CA" sz="48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6001" y="1905000"/>
            <a:ext cx="50810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70%</a:t>
            </a:r>
            <a:endParaRPr lang="en-CA" sz="4400" b="1" dirty="0" smtClean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Single adults experiencing homelessness.</a:t>
            </a:r>
            <a:endParaRPr lang="en-CA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6001" y="4114800"/>
            <a:ext cx="50810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18%</a:t>
            </a:r>
            <a:endParaRPr lang="en-CA" sz="4400" b="1" dirty="0" smtClean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Single adults in general county population.</a:t>
            </a:r>
            <a:endParaRPr lang="en-CA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27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9728"/>
            <a:ext cx="3505200" cy="6858000"/>
          </a:xfrm>
          <a:prstGeom prst="rect">
            <a:avLst/>
          </a:prstGeom>
          <a:solidFill>
            <a:srgbClr val="47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70506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9231" t="35774" r="9231" b="14846"/>
          <a:stretch/>
        </p:blipFill>
        <p:spPr>
          <a:xfrm>
            <a:off x="5090809" y="76200"/>
            <a:ext cx="4038600" cy="949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399" y="228600"/>
            <a:ext cx="3391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 key findings</a:t>
            </a:r>
            <a:r>
              <a:rPr lang="en-CA" sz="48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CA" sz="48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6001" y="1905000"/>
            <a:ext cx="50810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16%</a:t>
            </a:r>
            <a:endParaRPr lang="en-CA" sz="4400" b="1" dirty="0" smtClean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Youth experiencing homelessness.</a:t>
            </a:r>
            <a:endParaRPr lang="en-CA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6001" y="4114800"/>
            <a:ext cx="36191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11%</a:t>
            </a:r>
            <a:endParaRPr lang="en-CA" sz="4400" b="1" dirty="0" smtClean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Youth in general county population.</a:t>
            </a:r>
            <a:endParaRPr lang="en-CA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9728"/>
            <a:ext cx="3505200" cy="6858000"/>
          </a:xfrm>
          <a:prstGeom prst="rect">
            <a:avLst/>
          </a:prstGeom>
          <a:solidFill>
            <a:srgbClr val="47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70506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9231" t="35774" r="9231" b="14846"/>
          <a:stretch/>
        </p:blipFill>
        <p:spPr>
          <a:xfrm>
            <a:off x="5090809" y="76200"/>
            <a:ext cx="4038600" cy="949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399" y="228600"/>
            <a:ext cx="3391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 key findings</a:t>
            </a:r>
            <a:r>
              <a:rPr lang="en-CA" sz="48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CA" sz="48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6001" y="2017686"/>
            <a:ext cx="50810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29%</a:t>
            </a:r>
            <a:endParaRPr lang="en-CA" sz="4400" b="1" dirty="0" smtClean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Indigenous Peoples experiencing homelessness.</a:t>
            </a:r>
            <a:endParaRPr lang="en-CA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6001" y="4114800"/>
            <a:ext cx="37715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4%</a:t>
            </a:r>
            <a:endParaRPr lang="en-CA" sz="4400" b="1" dirty="0" smtClean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Indigenous Peoples in general county population.</a:t>
            </a:r>
            <a:endParaRPr lang="en-CA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2" descr="Image result for indigenous canada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418430"/>
            <a:ext cx="1856362" cy="185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7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9728"/>
            <a:ext cx="3505200" cy="6858000"/>
          </a:xfrm>
          <a:prstGeom prst="rect">
            <a:avLst/>
          </a:prstGeom>
          <a:solidFill>
            <a:srgbClr val="47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231" t="35774" r="9231" b="14846"/>
          <a:stretch/>
        </p:blipFill>
        <p:spPr>
          <a:xfrm>
            <a:off x="5090809" y="76200"/>
            <a:ext cx="4038600" cy="949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399" y="228600"/>
            <a:ext cx="3391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 key findings</a:t>
            </a:r>
            <a:r>
              <a:rPr lang="en-CA" sz="48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CA" sz="48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599" y="1119096"/>
            <a:ext cx="50810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1/10</a:t>
            </a:r>
            <a:endParaRPr lang="en-CA" sz="4400" b="1" dirty="0" smtClean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people experiencing homelessness, and</a:t>
            </a:r>
            <a:endParaRPr lang="en-CA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5540" y="2971800"/>
            <a:ext cx="4648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1/4</a:t>
            </a:r>
            <a:endParaRPr lang="en-CA" sz="4400" b="1" dirty="0" smtClean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using emergency shelters fled spousal/partner abuse, often with children.</a:t>
            </a:r>
            <a:endParaRPr lang="en-CA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42" name="Picture 2" descr="Image result for domestic violenc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109" y="48006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0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4885" y="5029200"/>
            <a:ext cx="5024316" cy="175432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-9728"/>
            <a:ext cx="3505200" cy="6858000"/>
          </a:xfrm>
          <a:prstGeom prst="rect">
            <a:avLst/>
          </a:prstGeom>
          <a:solidFill>
            <a:srgbClr val="47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231" t="35774" r="9231" b="14846"/>
          <a:stretch/>
        </p:blipFill>
        <p:spPr>
          <a:xfrm>
            <a:off x="5090809" y="76200"/>
            <a:ext cx="4038600" cy="949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399" y="228600"/>
            <a:ext cx="3391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 key findings</a:t>
            </a:r>
            <a:r>
              <a:rPr lang="en-CA" sz="48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CA" sz="48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7863" y="1079051"/>
            <a:ext cx="3881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70%</a:t>
            </a:r>
            <a:r>
              <a:rPr lang="en-CA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CA" sz="20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physical health issues</a:t>
            </a:r>
            <a:endParaRPr lang="en-CA" sz="3600" b="1" dirty="0" smtClean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6241" y="2318994"/>
            <a:ext cx="3501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35%</a:t>
            </a:r>
            <a:r>
              <a:rPr lang="en-CA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CA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mental health issues</a:t>
            </a:r>
            <a:endParaRPr lang="en-CA" sz="3600" b="1" dirty="0" smtClean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7318" y="3558937"/>
            <a:ext cx="3404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34%</a:t>
            </a:r>
            <a:r>
              <a:rPr lang="en-CA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CA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addiction issues</a:t>
            </a:r>
            <a:endParaRPr lang="en-CA" sz="3600" b="1" dirty="0" smtClean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4884" y="5136921"/>
            <a:ext cx="502431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6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14%</a:t>
            </a:r>
            <a:endParaRPr lang="en-CA" sz="20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CA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tri-morbidity: all 3</a:t>
            </a:r>
            <a:endParaRPr lang="en-CA" sz="44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884" y="3711596"/>
            <a:ext cx="1018120" cy="1018120"/>
          </a:xfrm>
          <a:prstGeom prst="rect">
            <a:avLst/>
          </a:prstGeom>
        </p:spPr>
      </p:pic>
      <p:pic>
        <p:nvPicPr>
          <p:cNvPr id="16386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73" y="1232414"/>
            <a:ext cx="954690" cy="95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3831633" y="1214459"/>
            <a:ext cx="990600" cy="990600"/>
          </a:xfrm>
          <a:prstGeom prst="ellipse">
            <a:avLst/>
          </a:prstGeom>
          <a:noFill/>
          <a:ln>
            <a:solidFill>
              <a:srgbClr val="A621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3831633" y="2438400"/>
            <a:ext cx="990600" cy="990600"/>
          </a:xfrm>
          <a:prstGeom prst="ellipse">
            <a:avLst/>
          </a:prstGeom>
          <a:noFill/>
          <a:ln>
            <a:solidFill>
              <a:srgbClr val="A621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6388" name="Picture 4" descr="Image result for mental health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359" y="2573007"/>
            <a:ext cx="710118" cy="71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7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9728"/>
            <a:ext cx="3505200" cy="6858000"/>
          </a:xfrm>
          <a:prstGeom prst="rect">
            <a:avLst/>
          </a:prstGeom>
          <a:solidFill>
            <a:srgbClr val="47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231" t="35774" r="9231" b="14846"/>
          <a:stretch/>
        </p:blipFill>
        <p:spPr>
          <a:xfrm>
            <a:off x="5090809" y="76200"/>
            <a:ext cx="4038600" cy="949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399" y="228600"/>
            <a:ext cx="3391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 key findings</a:t>
            </a:r>
            <a:r>
              <a:rPr lang="en-CA" sz="48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CA" sz="48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8666" r="51045"/>
          <a:stretch/>
        </p:blipFill>
        <p:spPr>
          <a:xfrm>
            <a:off x="4724400" y="1236079"/>
            <a:ext cx="2895600" cy="26016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1489" r="8222"/>
          <a:stretch/>
        </p:blipFill>
        <p:spPr>
          <a:xfrm>
            <a:off x="4747909" y="4048322"/>
            <a:ext cx="2872091" cy="258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7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9728"/>
            <a:ext cx="3505200" cy="6858000"/>
          </a:xfrm>
          <a:prstGeom prst="rect">
            <a:avLst/>
          </a:prstGeom>
          <a:solidFill>
            <a:srgbClr val="47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231" t="35774" r="9231" b="14846"/>
          <a:stretch/>
        </p:blipFill>
        <p:spPr>
          <a:xfrm>
            <a:off x="5090809" y="76200"/>
            <a:ext cx="4038600" cy="949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399" y="228600"/>
            <a:ext cx="3391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 key findings</a:t>
            </a:r>
            <a:r>
              <a:rPr lang="en-CA" sz="48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CA" sz="48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599" y="1040117"/>
            <a:ext cx="508108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393</a:t>
            </a:r>
            <a:endParaRPr lang="en-CA" sz="4400" b="1" dirty="0" smtClean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participants reported using emergency services in the last 6 months.</a:t>
            </a:r>
          </a:p>
          <a:p>
            <a:endParaRPr lang="en-CA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sz="2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Cumulative total was </a:t>
            </a:r>
            <a:r>
              <a:rPr lang="en-CA" sz="72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8,539</a:t>
            </a:r>
            <a:endParaRPr lang="en-CA" sz="7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sz="2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average of 21.7 services per person in 6-month period.</a:t>
            </a:r>
            <a:endParaRPr lang="en-CA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5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9728"/>
            <a:ext cx="3505200" cy="6858000"/>
          </a:xfrm>
          <a:prstGeom prst="rect">
            <a:avLst/>
          </a:prstGeom>
          <a:solidFill>
            <a:srgbClr val="47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231" t="35774" r="9231" b="14846"/>
          <a:stretch/>
        </p:blipFill>
        <p:spPr>
          <a:xfrm>
            <a:off x="5090809" y="76200"/>
            <a:ext cx="4038600" cy="949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399" y="228600"/>
            <a:ext cx="3391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 key findings</a:t>
            </a:r>
            <a:r>
              <a:rPr lang="en-CA" sz="48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CA" sz="48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599" y="1040117"/>
            <a:ext cx="5081082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99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435</a:t>
            </a:r>
            <a:endParaRPr lang="en-CA" sz="8800" b="1" dirty="0" smtClean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CA" sz="2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Demand for housing units.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640" y="458842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rgbClr val="47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231" t="35774" r="9231" b="14846"/>
          <a:stretch/>
        </p:blipFill>
        <p:spPr>
          <a:xfrm>
            <a:off x="5090809" y="76200"/>
            <a:ext cx="4038600" cy="949326"/>
          </a:xfrm>
          <a:prstGeom prst="rect">
            <a:avLst/>
          </a:prstGeom>
        </p:spPr>
      </p:pic>
      <p:pic>
        <p:nvPicPr>
          <p:cNvPr id="17410" name="Picture 2" descr="Image result for volunteer icon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571" y="1738272"/>
            <a:ext cx="5728476" cy="572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-2557205" y="3013501"/>
            <a:ext cx="6400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Acknowledgements</a:t>
            </a:r>
            <a:r>
              <a:rPr lang="en-CA" sz="48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CA" sz="48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464026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137</a:t>
            </a:r>
            <a:endParaRPr lang="en-CA" sz="4400" b="1" dirty="0" smtClean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CA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 agency staff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52650" y="762000"/>
            <a:ext cx="62103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99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800+</a:t>
            </a:r>
            <a:endParaRPr lang="en-CA" sz="166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7800" y="4480239"/>
            <a:ext cx="35197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7200" b="1" dirty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77</a:t>
            </a:r>
          </a:p>
          <a:p>
            <a:pPr algn="ctr"/>
            <a:r>
              <a:rPr lang="en-C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volunteers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7071" y="3263697"/>
            <a:ext cx="567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involved to make the enumeration a success, </a:t>
            </a:r>
          </a:p>
          <a:p>
            <a:pPr algn="ctr"/>
            <a:r>
              <a:rPr lang="en-CA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including:</a:t>
            </a:r>
            <a:endParaRPr lang="en-CA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1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rgbClr val="47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231" t="35774" r="9231" b="14846"/>
          <a:stretch/>
        </p:blipFill>
        <p:spPr>
          <a:xfrm>
            <a:off x="5090809" y="76200"/>
            <a:ext cx="4038600" cy="949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2557205" y="3013501"/>
            <a:ext cx="6400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Next Steps</a:t>
            </a:r>
            <a:r>
              <a:rPr lang="en-CA" sz="48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CA" sz="48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6029" y="1342103"/>
            <a:ext cx="71637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400" b="1" dirty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Educate </a:t>
            </a:r>
            <a:r>
              <a:rPr lang="en-CA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city </a:t>
            </a:r>
            <a:r>
              <a:rPr lang="en-CA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councils, </a:t>
            </a:r>
            <a:r>
              <a:rPr lang="en-CA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decision </a:t>
            </a:r>
            <a:r>
              <a:rPr lang="en-CA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makers and community.</a:t>
            </a:r>
            <a:endParaRPr lang="en-CA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4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 </a:t>
            </a:r>
            <a:r>
              <a:rPr lang="en-CA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housing options for people experiencing homelessness.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 </a:t>
            </a:r>
            <a:r>
              <a:rPr lang="en-CA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primary care, mental health and addiction services, and other supports for street involved and vulnerable populations.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Collaborate </a:t>
            </a:r>
            <a:r>
              <a:rPr lang="en-CA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other key sector partners to discharge people directly into housing with supports.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Convene </a:t>
            </a:r>
            <a:r>
              <a:rPr lang="en-CA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youth service providers to develop a youth specific, local approach to ending youth homelessness in Simcoe County.</a:t>
            </a:r>
          </a:p>
        </p:txBody>
      </p:sp>
    </p:spTree>
    <p:extLst>
      <p:ext uri="{BB962C8B-B14F-4D97-AF65-F5344CB8AC3E}">
        <p14:creationId xmlns:p14="http://schemas.microsoft.com/office/powerpoint/2010/main" val="244106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rgbClr val="47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231" t="35774" r="9231" b="14846"/>
          <a:stretch/>
        </p:blipFill>
        <p:spPr>
          <a:xfrm>
            <a:off x="5090809" y="76200"/>
            <a:ext cx="4038600" cy="949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2546006" y="2926102"/>
            <a:ext cx="6378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Acknowledgements</a:t>
            </a:r>
            <a:r>
              <a:rPr lang="en-CA" sz="48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CA" sz="48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1111" b="35556"/>
          <a:stretch/>
        </p:blipFill>
        <p:spPr>
          <a:xfrm>
            <a:off x="1608130" y="1057952"/>
            <a:ext cx="749858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495800"/>
          </a:xfrm>
          <a:prstGeom prst="rect">
            <a:avLst/>
          </a:prstGeom>
          <a:solidFill>
            <a:srgbClr val="47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4971" b="-1527"/>
          <a:stretch/>
        </p:blipFill>
        <p:spPr>
          <a:xfrm>
            <a:off x="0" y="4495800"/>
            <a:ext cx="9144000" cy="236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30480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</a:t>
            </a:r>
            <a:r>
              <a:rPr lang="en-CA" sz="60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en-CA" sz="60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26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rgbClr val="47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231" t="35774" r="9231" b="14846"/>
          <a:stretch/>
        </p:blipFill>
        <p:spPr>
          <a:xfrm>
            <a:off x="5090809" y="76200"/>
            <a:ext cx="4038600" cy="949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2507906" y="2964202"/>
            <a:ext cx="6302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Methodology</a:t>
            </a:r>
            <a:r>
              <a:rPr lang="en-CA" sz="48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CA" sz="48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2362200"/>
            <a:ext cx="64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Combined Point-in-Time (</a:t>
            </a:r>
            <a:r>
              <a:rPr lang="en-CA" sz="2800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PiT</a:t>
            </a:r>
            <a:r>
              <a:rPr lang="en-CA" sz="2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Count and Registry Week.</a:t>
            </a:r>
          </a:p>
          <a:p>
            <a:endParaRPr lang="en-CA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sz="2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 24-26, 2018 </a:t>
            </a:r>
            <a:endParaRPr lang="en-CA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2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9728"/>
            <a:ext cx="3581400" cy="6858000"/>
          </a:xfrm>
          <a:prstGeom prst="rect">
            <a:avLst/>
          </a:prstGeom>
          <a:solidFill>
            <a:srgbClr val="47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231" t="35774" r="9231" b="14846"/>
          <a:stretch/>
        </p:blipFill>
        <p:spPr>
          <a:xfrm>
            <a:off x="5090809" y="76200"/>
            <a:ext cx="4038600" cy="949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286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many</a:t>
            </a:r>
            <a:r>
              <a:rPr lang="en-CA" sz="48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CA" sz="48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0" y="1725382"/>
            <a:ext cx="4267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6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697</a:t>
            </a:r>
            <a:endParaRPr lang="en-CA" sz="166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3749" y="3895207"/>
            <a:ext cx="4862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were counted experiencing homelessness.</a:t>
            </a:r>
            <a:endParaRPr lang="en-CA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06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53766"/>
            <a:ext cx="9144000" cy="5476672"/>
          </a:xfrm>
          <a:prstGeom prst="rect">
            <a:avLst/>
          </a:prstGeom>
          <a:solidFill>
            <a:srgbClr val="47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231" t="35774" r="9231" b="14846"/>
          <a:stretch/>
        </p:blipFill>
        <p:spPr>
          <a:xfrm>
            <a:off x="5090809" y="76200"/>
            <a:ext cx="4038600" cy="949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1" y="1524000"/>
            <a:ext cx="4648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Rate of homelessness</a:t>
            </a:r>
            <a:r>
              <a:rPr lang="en-CA" sz="48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CA" sz="48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399" y="3263894"/>
            <a:ext cx="4267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6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  <a:endParaRPr lang="en-CA" sz="166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5434675"/>
            <a:ext cx="2678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10,000</a:t>
            </a:r>
            <a:endParaRPr lang="en-CA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05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53766"/>
            <a:ext cx="9144000" cy="5476672"/>
          </a:xfrm>
          <a:prstGeom prst="rect">
            <a:avLst/>
          </a:prstGeom>
          <a:solidFill>
            <a:srgbClr val="47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231" t="35774" r="9231" b="14846"/>
          <a:stretch/>
        </p:blipFill>
        <p:spPr>
          <a:xfrm>
            <a:off x="5090809" y="76200"/>
            <a:ext cx="4038600" cy="949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4876800"/>
            <a:ext cx="4648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Survey Findings</a:t>
            </a:r>
            <a:r>
              <a:rPr lang="en-CA" sz="54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CA" sz="54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9728"/>
            <a:ext cx="3581400" cy="6858000"/>
          </a:xfrm>
          <a:prstGeom prst="rect">
            <a:avLst/>
          </a:prstGeom>
          <a:solidFill>
            <a:srgbClr val="47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231" t="35774" r="9231" b="14846"/>
          <a:stretch/>
        </p:blipFill>
        <p:spPr>
          <a:xfrm>
            <a:off x="5090809" y="76200"/>
            <a:ext cx="4038600" cy="949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40696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 graphics</a:t>
            </a:r>
            <a:r>
              <a:rPr lang="en-CA" sz="48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CA" sz="48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0" y="1447800"/>
            <a:ext cx="304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61%</a:t>
            </a:r>
          </a:p>
          <a:p>
            <a:pPr algn="r"/>
            <a:endParaRPr lang="en-CA" sz="9600" b="1" dirty="0" smtClean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sz="96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39%</a:t>
            </a:r>
            <a:endParaRPr lang="en-CA" sz="96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2667000"/>
            <a:ext cx="258755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</a:t>
            </a:r>
          </a:p>
          <a:p>
            <a:endParaRPr lang="en-CA" sz="28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CA" sz="36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CA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CA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female</a:t>
            </a:r>
            <a:endParaRPr lang="en-C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279390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999" y="423991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1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9728"/>
            <a:ext cx="3581400" cy="6858000"/>
          </a:xfrm>
          <a:prstGeom prst="rect">
            <a:avLst/>
          </a:prstGeom>
          <a:solidFill>
            <a:srgbClr val="47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231" t="35774" r="9231" b="14846"/>
          <a:stretch/>
        </p:blipFill>
        <p:spPr>
          <a:xfrm>
            <a:off x="5090809" y="76200"/>
            <a:ext cx="4038600" cy="949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286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 graphics</a:t>
            </a:r>
            <a:r>
              <a:rPr lang="en-CA" sz="4800" b="1" dirty="0" smtClean="0">
                <a:solidFill>
                  <a:srgbClr val="A621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CA" sz="4800" b="1" dirty="0">
              <a:solidFill>
                <a:srgbClr val="A621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667000"/>
            <a:ext cx="8008480" cy="2458652"/>
          </a:xfrm>
          <a:prstGeom prst="rect">
            <a:avLst/>
          </a:prstGeom>
          <a:ln w="38100">
            <a:solidFill>
              <a:srgbClr val="A621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04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31288</TotalTime>
  <Words>639</Words>
  <Application>Microsoft Office PowerPoint</Application>
  <PresentationFormat>On-screen Show (4:3)</PresentationFormat>
  <Paragraphs>193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_________________________________________________________________________________________________________________________________</dc:title>
  <dc:creator>Della Cogar</dc:creator>
  <cp:lastModifiedBy>Jennifer van Gennip</cp:lastModifiedBy>
  <cp:revision>271</cp:revision>
  <dcterms:created xsi:type="dcterms:W3CDTF">2014-10-14T15:54:14Z</dcterms:created>
  <dcterms:modified xsi:type="dcterms:W3CDTF">2018-11-28T17:54:22Z</dcterms:modified>
</cp:coreProperties>
</file>